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9" r:id="rId5"/>
    <p:sldId id="276" r:id="rId6"/>
    <p:sldId id="262" r:id="rId7"/>
    <p:sldId id="277" r:id="rId8"/>
    <p:sldId id="264" r:id="rId9"/>
    <p:sldId id="265" r:id="rId10"/>
    <p:sldId id="266" r:id="rId11"/>
    <p:sldId id="279" r:id="rId12"/>
    <p:sldId id="280" r:id="rId13"/>
    <p:sldId id="267" r:id="rId14"/>
    <p:sldId id="268" r:id="rId15"/>
    <p:sldId id="269" r:id="rId16"/>
    <p:sldId id="261" r:id="rId17"/>
    <p:sldId id="270"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DB2FE-6C0D-4680-84CB-F0D81B3B95C6}" type="datetimeFigureOut">
              <a:rPr lang="en-GB" smtClean="0"/>
              <a:pPr/>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66CBE7-B352-4753-8D94-564AC5C0F42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contrast="1000"/>
          </a:blip>
          <a:srcRect/>
          <a:stretch>
            <a:fillRect l="-3000" t="-27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DB2FE-6C0D-4680-84CB-F0D81B3B95C6}" type="datetimeFigureOut">
              <a:rPr lang="en-GB" smtClean="0"/>
              <a:pPr/>
              <a:t>05/12/2023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6CBE7-B352-4753-8D94-564AC5C0F42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48681"/>
            <a:ext cx="7272808" cy="1008112"/>
          </a:xfrm>
        </p:spPr>
        <p:txBody>
          <a:bodyPr/>
          <a:lstStyle/>
          <a:p>
            <a:r>
              <a:rPr lang="en-GB" dirty="0"/>
              <a:t>REMEMBERING PARTITION</a:t>
            </a:r>
          </a:p>
        </p:txBody>
      </p:sp>
      <p:sp>
        <p:nvSpPr>
          <p:cNvPr id="3" name="Subtitle 2"/>
          <p:cNvSpPr>
            <a:spLocks noGrp="1"/>
          </p:cNvSpPr>
          <p:nvPr>
            <p:ph type="subTitle" idx="1"/>
          </p:nvPr>
        </p:nvSpPr>
        <p:spPr>
          <a:xfrm>
            <a:off x="5724128" y="3886200"/>
            <a:ext cx="3096344" cy="2279104"/>
          </a:xfrm>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endParaRPr lang="en-GB"/>
          </a:p>
        </p:txBody>
      </p:sp>
      <p:sp>
        <p:nvSpPr>
          <p:cNvPr id="3" name="Content Placeholder 2"/>
          <p:cNvSpPr>
            <a:spLocks noGrp="1"/>
          </p:cNvSpPr>
          <p:nvPr>
            <p:ph idx="1"/>
          </p:nvPr>
        </p:nvSpPr>
        <p:spPr>
          <a:xfrm>
            <a:off x="539552" y="1052736"/>
            <a:ext cx="8229600" cy="4608512"/>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just">
              <a:buNone/>
            </a:pPr>
            <a:r>
              <a:rPr lang="en-GB" sz="1600" dirty="0"/>
              <a:t>Partition “was neither the most desired nor most readily envisioned outcome to the conflicts that preceded its implementation. With the United Kingdom, Ireland, and even Ulster all divided, no previously ‘imagined community’ was left intact.”</a:t>
            </a:r>
          </a:p>
          <a:p>
            <a:pPr algn="r">
              <a:buNone/>
            </a:pPr>
            <a:r>
              <a:rPr lang="en-GB" sz="1400" dirty="0"/>
              <a:t>[Peter Leary, </a:t>
            </a:r>
            <a:r>
              <a:rPr lang="en-GB" sz="1400" i="1" dirty="0"/>
              <a:t>Unapproved Routes: Histories of the Irish Border, 1922−1972</a:t>
            </a:r>
            <a:r>
              <a:rPr lang="en-GB" sz="1400" dirty="0"/>
              <a:t>, 2016]</a:t>
            </a:r>
          </a:p>
          <a:p>
            <a:pPr algn="just">
              <a:buNone/>
            </a:pPr>
            <a:endParaRPr lang="en-GB" sz="1400" dirty="0">
              <a:solidFill>
                <a:schemeClr val="accent3"/>
              </a:solidFill>
            </a:endParaRPr>
          </a:p>
          <a:p>
            <a:pPr algn="just">
              <a:buNone/>
            </a:pPr>
            <a:r>
              <a:rPr lang="en-GB" sz="1600" dirty="0"/>
              <a:t>“Unionists had not demanded or campaigned for a parliament of their own and, while they accepted that some form of defensive partition was now inevitable, they baulked at the potential imposition of devolution, which was being imposed merely to facilitate the smooth running of the Home Rule settlement they had done so much to oppose.” </a:t>
            </a:r>
          </a:p>
          <a:p>
            <a:pPr algn="r">
              <a:buNone/>
            </a:pPr>
            <a:r>
              <a:rPr lang="en-GB" sz="1400" dirty="0"/>
              <a:t>[Robert Lynch, </a:t>
            </a:r>
            <a:r>
              <a:rPr lang="en-GB" sz="1400" i="1" dirty="0"/>
              <a:t>The Partition of Ireland, 1918−1925</a:t>
            </a:r>
            <a:r>
              <a:rPr lang="en-GB" sz="1400" dirty="0"/>
              <a:t>, 2019]</a:t>
            </a:r>
          </a:p>
          <a:p>
            <a:pPr algn="r">
              <a:buNone/>
            </a:pPr>
            <a:endParaRPr lang="en-GB" sz="1400" dirty="0"/>
          </a:p>
          <a:p>
            <a:pPr algn="just">
              <a:buNone/>
            </a:pPr>
            <a:r>
              <a:rPr lang="en-GB" sz="1400" dirty="0"/>
              <a:t>“I think [the establishment of Northern Ireland is] more something to be recognised [than celebrated]. I’m very pleased and proud to be in the UK and feel it’s the best way forward. It would have been better if all of Ireland had stayed in the UK.”</a:t>
            </a:r>
          </a:p>
          <a:p>
            <a:pPr algn="r">
              <a:buNone/>
            </a:pPr>
            <a:r>
              <a:rPr lang="en-GB" sz="1400" dirty="0"/>
              <a:t>[Tom Elliott, former Ulster Unionist leader and MP – 2021 Interview]</a:t>
            </a:r>
          </a:p>
          <a:p>
            <a:pPr>
              <a:buNone/>
            </a:pPr>
            <a:endParaRPr lang="en-GB" sz="1400" dirty="0">
              <a:solidFill>
                <a:schemeClr val="accent3"/>
              </a:solidFill>
            </a:endParaRPr>
          </a:p>
          <a:p>
            <a:pPr algn="just">
              <a:buNone/>
            </a:pPr>
            <a:r>
              <a:rPr lang="en-GB" sz="1600" dirty="0"/>
              <a:t>“Ulster Unionism was conceived not as a project of social transformation but rather as a ‘loyal’ counter-revolutionary defence of established Protestant liberties and of British imperial culture in Ireland [. . .]. The whole rationale of the new state was identified with the protection of Protestantism and it was the most reactionary elements of British state iconography – the symbols of </a:t>
            </a:r>
            <a:r>
              <a:rPr lang="en-GB" sz="1600" dirty="0" err="1"/>
              <a:t>royalism</a:t>
            </a:r>
            <a:r>
              <a:rPr lang="en-GB" sz="1600" dirty="0"/>
              <a:t>, Protestant supremacy and Empire – that were appropriated by Unionists as the icons that mortared their sense of </a:t>
            </a:r>
            <a:r>
              <a:rPr lang="en-GB" sz="1600" dirty="0" err="1"/>
              <a:t>Britishness</a:t>
            </a:r>
            <a:r>
              <a:rPr lang="en-GB" sz="1600" dirty="0"/>
              <a:t>.”</a:t>
            </a:r>
          </a:p>
          <a:p>
            <a:pPr algn="r">
              <a:buNone/>
            </a:pPr>
            <a:r>
              <a:rPr lang="en-GB" sz="1400" dirty="0"/>
              <a:t>[Joe Cleary, </a:t>
            </a:r>
            <a:r>
              <a:rPr lang="en-GB" sz="1400" i="1" dirty="0"/>
              <a:t>Literature, Partition and the Nation State</a:t>
            </a:r>
            <a:r>
              <a:rPr lang="en-GB" sz="1400" dirty="0"/>
              <a:t>, 2002]</a:t>
            </a:r>
          </a:p>
          <a:p>
            <a:pPr>
              <a:buNone/>
            </a:pPr>
            <a:endParaRPr lang="en-GB" sz="1400" dirty="0">
              <a:solidFill>
                <a:schemeClr val="accent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4" name="Content Placeholder 3" descr="NI Centenary.png"/>
          <p:cNvPicPr>
            <a:picLocks noGrp="1" noChangeAspect="1"/>
          </p:cNvPicPr>
          <p:nvPr>
            <p:ph sz="half" idx="1"/>
          </p:nvPr>
        </p:nvPicPr>
        <p:blipFill>
          <a:blip r:embed="rId2" cstate="print"/>
          <a:stretch>
            <a:fillRect/>
          </a:stretch>
        </p:blipFill>
        <p:spPr>
          <a:xfrm>
            <a:off x="1259632" y="1916832"/>
            <a:ext cx="1914525" cy="2390775"/>
          </a:xfrm>
        </p:spPr>
      </p:pic>
      <p:pic>
        <p:nvPicPr>
          <p:cNvPr id="7" name="Content Placeholder 6" descr="NI Centenary 1.jpg"/>
          <p:cNvPicPr>
            <a:picLocks noGrp="1" noChangeAspect="1"/>
          </p:cNvPicPr>
          <p:nvPr>
            <p:ph sz="half" idx="2"/>
          </p:nvPr>
        </p:nvPicPr>
        <p:blipFill>
          <a:blip r:embed="rId3" cstate="print"/>
          <a:stretch>
            <a:fillRect/>
          </a:stretch>
        </p:blipFill>
        <p:spPr>
          <a:xfrm>
            <a:off x="4572000" y="1268760"/>
            <a:ext cx="3810000" cy="3810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9781782052562-2.jpg"/>
          <p:cNvPicPr>
            <a:picLocks noGrp="1" noChangeAspect="1"/>
          </p:cNvPicPr>
          <p:nvPr>
            <p:ph idx="1"/>
          </p:nvPr>
        </p:nvPicPr>
        <p:blipFill>
          <a:blip r:embed="rId2" cstate="print"/>
          <a:stretch>
            <a:fillRect/>
          </a:stretch>
        </p:blipFill>
        <p:spPr>
          <a:xfrm>
            <a:off x="3059832" y="1124744"/>
            <a:ext cx="2814654"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endParaRPr lang="en-GB"/>
          </a:p>
        </p:txBody>
      </p:sp>
      <p:sp>
        <p:nvSpPr>
          <p:cNvPr id="3" name="Content Placeholder 2"/>
          <p:cNvSpPr>
            <a:spLocks noGrp="1"/>
          </p:cNvSpPr>
          <p:nvPr>
            <p:ph idx="1"/>
          </p:nvPr>
        </p:nvSpPr>
        <p:spPr>
          <a:xfrm>
            <a:off x="539552" y="1052736"/>
            <a:ext cx="8229600" cy="4608512"/>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just">
              <a:buNone/>
            </a:pPr>
            <a:endParaRPr lang="en-GB" sz="2800" dirty="0"/>
          </a:p>
          <a:p>
            <a:pPr algn="just">
              <a:buNone/>
            </a:pPr>
            <a:r>
              <a:rPr lang="en-GB" sz="2800" dirty="0"/>
              <a:t>“The whole question of partition was for a long time very vague – partition or exclusion? It was vague, firstly, as to whether it was temporary or permanent.  It was vague, secondly, as regards the area affected, whether it covered four, five, six or nine counties. It was further confused with the question of separate treatment for Ulster, that is, what was called ‘Home Rule within Home Rule.’” </a:t>
            </a:r>
          </a:p>
          <a:p>
            <a:pPr algn="r">
              <a:buNone/>
            </a:pPr>
            <a:r>
              <a:rPr lang="en-GB" sz="1400" dirty="0"/>
              <a:t>[Cited in Robert Lynch, </a:t>
            </a:r>
            <a:r>
              <a:rPr lang="en-GB" sz="1400" i="1" dirty="0"/>
              <a:t>The Partition of Ireland, 1918−1925</a:t>
            </a:r>
            <a:r>
              <a:rPr lang="en-GB" sz="1400" dirty="0"/>
              <a:t>, 2019]</a:t>
            </a:r>
          </a:p>
          <a:p>
            <a:pPr algn="r">
              <a:buNone/>
            </a:pPr>
            <a:endParaRPr lang="en-GB" sz="1400" dirty="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endParaRPr lang="en-GB"/>
          </a:p>
        </p:txBody>
      </p:sp>
      <p:sp>
        <p:nvSpPr>
          <p:cNvPr id="3" name="Content Placeholder 2"/>
          <p:cNvSpPr>
            <a:spLocks noGrp="1"/>
          </p:cNvSpPr>
          <p:nvPr>
            <p:ph idx="1"/>
          </p:nvPr>
        </p:nvSpPr>
        <p:spPr>
          <a:xfrm>
            <a:off x="539552" y="1052736"/>
            <a:ext cx="8229600" cy="4608512"/>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just">
              <a:buNone/>
            </a:pPr>
            <a:endParaRPr lang="en-GB" sz="1400" dirty="0"/>
          </a:p>
          <a:p>
            <a:pPr algn="just">
              <a:buNone/>
            </a:pPr>
            <a:r>
              <a:rPr lang="en-GB" sz="1400" dirty="0"/>
              <a:t>“Partition is often defended by its advocates on the basis that it is the only practicable solution in situations where two antagonistic national groups with conflicting aspirations to self-determination inhabit a shared territory. The strategy’s major deficiency, however, is that in regions where the people concerned are geographically intermingled, the attempt to manufacture ethnically homogeneous states, or states with secure ethnic majorities, cannot be accomplished without extraordinary communal violence. This violence does not end with the act of partition: violence is not incidental to but constitutive of the new state arrangements thus produced.”</a:t>
            </a:r>
          </a:p>
          <a:p>
            <a:pPr algn="r">
              <a:buNone/>
            </a:pPr>
            <a:r>
              <a:rPr lang="en-GB" sz="1400" dirty="0"/>
              <a:t>[Joe Cleary, </a:t>
            </a:r>
            <a:r>
              <a:rPr lang="en-GB" sz="1400" i="1" dirty="0"/>
              <a:t>Literature, Partition and the Nation State</a:t>
            </a:r>
            <a:r>
              <a:rPr lang="en-GB" sz="1400" dirty="0"/>
              <a:t>, 2002]</a:t>
            </a:r>
          </a:p>
          <a:p>
            <a:pPr algn="just">
              <a:buNone/>
            </a:pPr>
            <a:endParaRPr lang="en-GB" sz="1400" dirty="0"/>
          </a:p>
          <a:p>
            <a:pPr algn="just">
              <a:buNone/>
            </a:pPr>
            <a:endParaRPr lang="en-GB" sz="1400" dirty="0"/>
          </a:p>
          <a:p>
            <a:pPr algn="just">
              <a:buNone/>
            </a:pPr>
            <a:r>
              <a:rPr lang="en-GB" sz="1400" dirty="0"/>
              <a:t>“One of the great ironies of partition is that it so often engenders the very thing it is intended to avert. Far from the ‘clean cut’ highlighted by its supporters, the partitions of the twentieth century have resulted in at best messy compromise and at worst inspired civil war, inter-communal conflict and the oppression of the new minorities it inevitably creates.”</a:t>
            </a:r>
          </a:p>
          <a:p>
            <a:pPr algn="r">
              <a:buNone/>
            </a:pPr>
            <a:r>
              <a:rPr lang="en-GB" sz="1400" dirty="0"/>
              <a:t>[Robert Lynch, </a:t>
            </a:r>
            <a:r>
              <a:rPr lang="en-GB" sz="1400" i="1" dirty="0"/>
              <a:t>The Partition of Ireland, 1918−1925</a:t>
            </a:r>
            <a:r>
              <a:rPr lang="en-GB" sz="1400" dirty="0"/>
              <a:t>, 2019]</a:t>
            </a:r>
          </a:p>
          <a:p>
            <a:pPr>
              <a:buNone/>
            </a:pPr>
            <a:endParaRPr lang="en-GB" sz="1400" dirty="0"/>
          </a:p>
          <a:p>
            <a:pPr algn="just">
              <a:buNone/>
            </a:pPr>
            <a:r>
              <a:rPr lang="en-GB" sz="1400" dirty="0"/>
              <a:t>“[T]he bedrock argument for partition is always that since the only available alternatives are catastrophic, then partition is by default a positive good, a defence against disaster. It is this apparently narrow choice between ‘partition’ and ‘disaster’ that is ultimately false and restrictive [. . .]. Partition may be defended on the basis that to dismantle it might lead to even worse catastrophes. But this invocation of apocalypse around the bend can all too easily obscure the fact that for some groups, Northern Irish nationalists, Palestinians most of all – partition was never a check against future catastrophe: it was the political catastrophe they have since been trying, in the interests of self-determination, to overcome.”</a:t>
            </a:r>
          </a:p>
          <a:p>
            <a:pPr algn="r">
              <a:buNone/>
            </a:pPr>
            <a:r>
              <a:rPr lang="en-GB" sz="1400" dirty="0"/>
              <a:t>[Joe Cleary, </a:t>
            </a:r>
            <a:r>
              <a:rPr lang="en-GB" sz="1400" i="1" dirty="0"/>
              <a:t>Literature, Partition and the Nation State</a:t>
            </a:r>
            <a:r>
              <a:rPr lang="en-GB" sz="1400" dirty="0"/>
              <a:t>, 2002]</a:t>
            </a:r>
          </a:p>
          <a:p>
            <a:pPr algn="just">
              <a:buNone/>
            </a:pPr>
            <a:endParaRPr lang="en-GB"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48681"/>
            <a:ext cx="7272808" cy="1008112"/>
          </a:xfrm>
        </p:spPr>
        <p:txBody>
          <a:bodyPr/>
          <a:lstStyle/>
          <a:p>
            <a:endParaRPr lang="en-GB" dirty="0"/>
          </a:p>
        </p:txBody>
      </p:sp>
      <p:sp>
        <p:nvSpPr>
          <p:cNvPr id="3" name="Subtitle 2"/>
          <p:cNvSpPr>
            <a:spLocks noGrp="1"/>
          </p:cNvSpPr>
          <p:nvPr>
            <p:ph type="subTitle" idx="1"/>
          </p:nvPr>
        </p:nvSpPr>
        <p:spPr>
          <a:xfrm>
            <a:off x="5724128" y="3886200"/>
            <a:ext cx="3096344" cy="2279104"/>
          </a:xfrm>
        </p:spPr>
        <p:txBody>
          <a:bodyPr/>
          <a:lstStyle/>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3568" y="908720"/>
            <a:ext cx="7632848" cy="4752528"/>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None/>
            </a:pPr>
            <a:endParaRPr lang="en-GB" i="1" dirty="0"/>
          </a:p>
          <a:p>
            <a:pPr>
              <a:buNone/>
            </a:pPr>
            <a:r>
              <a:rPr lang="en-GB" i="1" dirty="0"/>
              <a:t>You remember that village where the border ran</a:t>
            </a:r>
            <a:endParaRPr lang="en-GB" dirty="0"/>
          </a:p>
          <a:p>
            <a:pPr>
              <a:buNone/>
            </a:pPr>
            <a:r>
              <a:rPr lang="en-GB" i="1" dirty="0"/>
              <a:t>Down the middle of the street,</a:t>
            </a:r>
            <a:endParaRPr lang="en-GB" dirty="0"/>
          </a:p>
          <a:p>
            <a:pPr>
              <a:buNone/>
            </a:pPr>
            <a:r>
              <a:rPr lang="en-GB" i="1" dirty="0"/>
              <a:t>With the butcher and baker in different states?</a:t>
            </a:r>
            <a:endParaRPr lang="en-GB" dirty="0"/>
          </a:p>
          <a:p>
            <a:pPr>
              <a:buNone/>
            </a:pPr>
            <a:r>
              <a:rPr lang="en-GB" dirty="0"/>
              <a:t>Today he remarked how a shower of rain</a:t>
            </a:r>
          </a:p>
          <a:p>
            <a:pPr>
              <a:buNone/>
            </a:pPr>
            <a:r>
              <a:rPr lang="en-GB" dirty="0"/>
              <a:t> </a:t>
            </a:r>
          </a:p>
          <a:p>
            <a:pPr>
              <a:buNone/>
            </a:pPr>
            <a:r>
              <a:rPr lang="en-GB" dirty="0"/>
              <a:t>Had stopped so cleanly across </a:t>
            </a:r>
            <a:r>
              <a:rPr lang="en-GB" dirty="0" err="1"/>
              <a:t>Golightly’s</a:t>
            </a:r>
            <a:r>
              <a:rPr lang="en-GB" dirty="0"/>
              <a:t> lane</a:t>
            </a:r>
          </a:p>
          <a:p>
            <a:pPr>
              <a:buNone/>
            </a:pPr>
            <a:r>
              <a:rPr lang="en-GB" dirty="0"/>
              <a:t>It might have been a wall of glass</a:t>
            </a:r>
          </a:p>
          <a:p>
            <a:pPr>
              <a:buNone/>
            </a:pPr>
            <a:r>
              <a:rPr lang="en-GB" dirty="0"/>
              <a:t>That had toppled over.  He stood there, for ages,</a:t>
            </a:r>
          </a:p>
          <a:p>
            <a:pPr>
              <a:buNone/>
            </a:pPr>
            <a:r>
              <a:rPr lang="en-GB" dirty="0"/>
              <a:t>To wonder which side, if any, he should be on.</a:t>
            </a:r>
          </a:p>
          <a:p>
            <a:pPr>
              <a:buNone/>
            </a:pPr>
            <a:endParaRPr lang="en-GB" dirty="0"/>
          </a:p>
          <a:p>
            <a:pPr algn="r">
              <a:buNone/>
            </a:pPr>
            <a:r>
              <a:rPr lang="en-GB" sz="2400" dirty="0"/>
              <a:t>[Paul Muldoon, “The Boundary Commission,” 1980]</a:t>
            </a:r>
          </a:p>
          <a:p>
            <a:endParaRPr lang="en-GB" dirty="0"/>
          </a:p>
        </p:txBody>
      </p:sp>
      <p:sp>
        <p:nvSpPr>
          <p:cNvPr id="4" name="TextBox 3"/>
          <p:cNvSpPr txBox="1"/>
          <p:nvPr/>
        </p:nvSpPr>
        <p:spPr>
          <a:xfrm>
            <a:off x="4572000" y="1124744"/>
            <a:ext cx="72008" cy="369332"/>
          </a:xfrm>
          <a:prstGeom prst="rect">
            <a:avLst/>
          </a:prstGeom>
          <a:noFill/>
        </p:spPr>
        <p:txBody>
          <a:bodyPr wrap="square" rtlCol="0">
            <a:spAutoFit/>
          </a:bodyPr>
          <a:lstStyle/>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48681"/>
            <a:ext cx="7272808" cy="1008112"/>
          </a:xfrm>
        </p:spPr>
        <p:txBody>
          <a:bodyPr/>
          <a:lstStyle/>
          <a:p>
            <a:endParaRPr lang="en-GB" dirty="0"/>
          </a:p>
        </p:txBody>
      </p:sp>
      <p:sp>
        <p:nvSpPr>
          <p:cNvPr id="3" name="Subtitle 2"/>
          <p:cNvSpPr>
            <a:spLocks noGrp="1"/>
          </p:cNvSpPr>
          <p:nvPr>
            <p:ph type="subTitle" idx="1"/>
          </p:nvPr>
        </p:nvSpPr>
        <p:spPr>
          <a:xfrm>
            <a:off x="5724128" y="3886200"/>
            <a:ext cx="3096344" cy="2279104"/>
          </a:xfrm>
        </p:spPr>
        <p:txBody>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omme.jpg"/>
          <p:cNvPicPr>
            <a:picLocks noGrp="1" noChangeAspect="1"/>
          </p:cNvPicPr>
          <p:nvPr>
            <p:ph idx="1"/>
          </p:nvPr>
        </p:nvPicPr>
        <p:blipFill>
          <a:blip r:embed="rId2" cstate="print"/>
          <a:stretch>
            <a:fillRect/>
          </a:stretch>
        </p:blipFill>
        <p:spPr>
          <a:xfrm>
            <a:off x="827584" y="1196752"/>
            <a:ext cx="7560840" cy="446449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McMahon Murders 1.jpg"/>
          <p:cNvPicPr>
            <a:picLocks noGrp="1" noChangeAspect="1"/>
          </p:cNvPicPr>
          <p:nvPr>
            <p:ph idx="1"/>
          </p:nvPr>
        </p:nvPicPr>
        <p:blipFill>
          <a:blip r:embed="rId2" cstate="print"/>
          <a:stretch>
            <a:fillRect/>
          </a:stretch>
        </p:blipFill>
        <p:spPr>
          <a:xfrm>
            <a:off x="1907704" y="1196752"/>
            <a:ext cx="5112568" cy="46085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ecade of Centenaries Event.jpg"/>
          <p:cNvPicPr>
            <a:picLocks noGrp="1" noChangeAspect="1"/>
          </p:cNvPicPr>
          <p:nvPr>
            <p:ph idx="1"/>
          </p:nvPr>
        </p:nvPicPr>
        <p:blipFill>
          <a:blip r:embed="rId2" cstate="print"/>
          <a:stretch>
            <a:fillRect/>
          </a:stretch>
        </p:blipFill>
        <p:spPr>
          <a:xfrm>
            <a:off x="2843808" y="692696"/>
            <a:ext cx="5688632" cy="338437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endParaRPr lang="en-GB"/>
          </a:p>
        </p:txBody>
      </p:sp>
      <p:sp>
        <p:nvSpPr>
          <p:cNvPr id="3" name="Content Placeholder 2"/>
          <p:cNvSpPr>
            <a:spLocks noGrp="1"/>
          </p:cNvSpPr>
          <p:nvPr>
            <p:ph idx="1"/>
          </p:nvPr>
        </p:nvSpPr>
        <p:spPr>
          <a:xfrm>
            <a:off x="539552" y="1052736"/>
            <a:ext cx="8229600" cy="4608512"/>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algn="just">
              <a:buNone/>
            </a:pPr>
            <a:r>
              <a:rPr lang="en-GB" sz="3800" dirty="0"/>
              <a:t>“Every county in the Republic of Ireland had official commemorations, which often extended from the year before and continued into the year after [. . .]. The longevity of the core and extended Easter Rising commemorations meant that there were more opportunities for alternative narratives that bypassed and even contradicted the traditional, military pageantry of the state. This openness to long-term and alternative commemorations was not present in Northern Ireland. The Somme was commemorated by male-dominated events, marches and murals largely within unionist communities (with some encroachment into mixed or shared areas), and the Easter Rising was limited to events, marches and murals in nationalist areas.” </a:t>
            </a:r>
          </a:p>
          <a:p>
            <a:pPr algn="r">
              <a:buNone/>
            </a:pPr>
            <a:r>
              <a:rPr lang="en-GB" sz="1900" dirty="0"/>
              <a:t>[Laura </a:t>
            </a:r>
            <a:r>
              <a:rPr lang="en-GB" sz="1900" dirty="0" err="1"/>
              <a:t>McAtackney</a:t>
            </a:r>
            <a:r>
              <a:rPr lang="en-GB" sz="1900" dirty="0"/>
              <a:t>, “Public Memory, Conflicts and Women: Commemoration and Contemporary Ireland,” 2020]</a:t>
            </a:r>
          </a:p>
          <a:p>
            <a:pPr algn="r">
              <a:buNone/>
            </a:pPr>
            <a:r>
              <a:rPr lang="en-GB" sz="1900" dirty="0"/>
              <a:t> </a:t>
            </a:r>
          </a:p>
          <a:p>
            <a:endParaRPr lang="en-GB" dirty="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endParaRPr lang="en-GB"/>
          </a:p>
        </p:txBody>
      </p:sp>
      <p:sp>
        <p:nvSpPr>
          <p:cNvPr id="3" name="Content Placeholder 2"/>
          <p:cNvSpPr>
            <a:spLocks noGrp="1"/>
          </p:cNvSpPr>
          <p:nvPr>
            <p:ph idx="1"/>
          </p:nvPr>
        </p:nvSpPr>
        <p:spPr>
          <a:xfrm>
            <a:off x="539552" y="1052736"/>
            <a:ext cx="8229600" cy="4608512"/>
          </a:xfr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just">
              <a:buNone/>
            </a:pPr>
            <a:endParaRPr lang="en-GB" dirty="0"/>
          </a:p>
          <a:p>
            <a:pPr algn="just">
              <a:buNone/>
            </a:pPr>
            <a:r>
              <a:rPr lang="en-GB" dirty="0"/>
              <a:t>“Despite its profound impact on the shape of modern Ireland, there are no monuments to partition.” </a:t>
            </a:r>
          </a:p>
          <a:p>
            <a:pPr algn="r">
              <a:buNone/>
            </a:pPr>
            <a:r>
              <a:rPr lang="en-GB" sz="1600" dirty="0"/>
              <a:t>[Robert Lynch, </a:t>
            </a:r>
            <a:r>
              <a:rPr lang="en-GB" sz="1600" i="1" dirty="0"/>
              <a:t>The Partition of Ireland, 1918-1925</a:t>
            </a:r>
            <a:r>
              <a:rPr lang="en-GB" sz="1600" dirty="0"/>
              <a:t>, 2019] </a:t>
            </a:r>
          </a:p>
          <a:p>
            <a:pPr>
              <a:buNone/>
            </a:pPr>
            <a:endParaRPr lang="en-GB" sz="1600" dirty="0">
              <a:solidFill>
                <a:schemeClr val="accent3"/>
              </a:solidFill>
            </a:endParaRPr>
          </a:p>
          <a:p>
            <a:pPr algn="just">
              <a:buNone/>
            </a:pPr>
            <a:r>
              <a:rPr lang="en-GB" sz="2000" dirty="0"/>
              <a:t>“Partition may have facilitated the establishment of Northern Ireland, but there was little appetite to commemorate a border that cut across unionist and Protestant communities and institutions, including the Orange order and Protestant Churches, as indiscriminately as Catholic and nationalist ones.” </a:t>
            </a:r>
          </a:p>
          <a:p>
            <a:pPr algn="r">
              <a:buNone/>
            </a:pPr>
            <a:r>
              <a:rPr lang="en-GB" sz="1200" dirty="0"/>
              <a:t>[</a:t>
            </a:r>
            <a:r>
              <a:rPr lang="en-GB" sz="1200" dirty="0" err="1"/>
              <a:t>Darragh</a:t>
            </a:r>
            <a:r>
              <a:rPr lang="en-GB" sz="1200" dirty="0"/>
              <a:t> Gannon and </a:t>
            </a:r>
            <a:r>
              <a:rPr lang="en-GB" sz="1200" dirty="0" err="1"/>
              <a:t>Fearghal</a:t>
            </a:r>
            <a:r>
              <a:rPr lang="en-GB" sz="1200" dirty="0"/>
              <a:t> </a:t>
            </a:r>
            <a:r>
              <a:rPr lang="en-GB" sz="1200" dirty="0" err="1"/>
              <a:t>McGarry</a:t>
            </a:r>
            <a:r>
              <a:rPr lang="en-GB" sz="1200" dirty="0"/>
              <a:t>, “Remembering 1922,” </a:t>
            </a:r>
            <a:r>
              <a:rPr lang="en-GB" sz="1200" i="1" dirty="0"/>
              <a:t>Ireland 1922: Independence, Partition, Civil War</a:t>
            </a:r>
            <a:r>
              <a:rPr lang="en-GB" sz="1200" dirty="0"/>
              <a:t>, 2022]</a:t>
            </a:r>
            <a:r>
              <a:rPr lang="en-GB" sz="1400" dirty="0"/>
              <a:t> </a:t>
            </a:r>
            <a:endParaRPr lang="en-GB" sz="1400" dirty="0">
              <a:solidFill>
                <a:schemeClr val="accent3"/>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1073</Words>
  <Application>Microsoft Office PowerPoint</Application>
  <PresentationFormat>On-screen Show (4:3)</PresentationFormat>
  <Paragraphs>46</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REMEMBERING PARTITION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Heather Laird</cp:lastModifiedBy>
  <cp:revision>52</cp:revision>
  <dcterms:created xsi:type="dcterms:W3CDTF">2022-10-28T12:39:28Z</dcterms:created>
  <dcterms:modified xsi:type="dcterms:W3CDTF">2023-12-05T15:01:10Z</dcterms:modified>
</cp:coreProperties>
</file>